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308" r:id="rId3"/>
    <p:sldId id="310" r:id="rId4"/>
    <p:sldId id="309" r:id="rId5"/>
    <p:sldId id="314" r:id="rId6"/>
    <p:sldId id="312" r:id="rId7"/>
    <p:sldId id="302" r:id="rId8"/>
    <p:sldId id="305" r:id="rId9"/>
    <p:sldId id="316" r:id="rId10"/>
    <p:sldId id="320" r:id="rId11"/>
    <p:sldId id="317" r:id="rId12"/>
    <p:sldId id="318" r:id="rId13"/>
    <p:sldId id="319" r:id="rId14"/>
    <p:sldId id="315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ADED"/>
    <a:srgbClr val="ECD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8"/>
    <p:restoredTop sz="62721"/>
  </p:normalViewPr>
  <p:slideViewPr>
    <p:cSldViewPr snapToGrid="0">
      <p:cViewPr varScale="1">
        <p:scale>
          <a:sx n="77" d="100"/>
          <a:sy n="77" d="100"/>
        </p:scale>
        <p:origin x="2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ECF88-371D-9340-B3FB-373525A432D0}" type="datetimeFigureOut">
              <a:rPr lang="en-US" smtClean="0"/>
              <a:t>4/24/25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7AAAD-9D6B-8946-AB07-65E57EE59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7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7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76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88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41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90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55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7AAAD-9D6B-8946-AB07-65E57EE59D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0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7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8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85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5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71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817FA-7672-E996-0D08-23AA9FD73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6777A-6DF0-D757-92C0-665B2F2E5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32601-CFC1-1BF5-CEE6-EE59E011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3FE1-ABBE-624C-AD77-50E6F4449BAA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44C0E-EE83-ED29-F2D4-60514E0C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4E0FE-8AFE-57C9-CEAA-56BBA060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0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329E-F56E-0409-265A-C0B7320A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BA257-2556-ED3D-08CA-59DDB5BA5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6EC6-AF34-BB06-424A-9FDE83D3A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861B-F7C3-934B-95CE-5AA93DA57D97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AE527-1614-C789-ACA1-316DBDEC0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4B99D-EAF3-2324-DE3A-260D56BC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0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EEC415-095F-4B6A-861B-313CF3BFB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A443C-E553-BA10-7262-AE8C2BDB8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8537B-E7B2-729D-D558-152A5D70C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64AB-5A72-2843-B58D-F3C3E7869928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0A5D-3B59-8F7B-5BDA-986F930E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574D3-639F-9565-FD30-A3059942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7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0C139-9405-7A1A-CEED-4597EA33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87005-BA98-9CC0-8883-B0824A236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81EEA-3DC1-81BE-29D1-5E289AA51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4175-468C-3942-84A1-CF7B231F6B63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BC86-F830-6442-1658-4C702C6E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81240-140A-12DF-092A-2E7DC67F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43886-81FB-1CD3-1210-8DA4FD75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02AD1-E1E4-B61C-4AA6-1DB741991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7E30B-F4BE-435C-3CA2-DAA727EB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14E0-8539-384D-91F1-5035BBE5CF2C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A6A3E-4DB5-0BF2-6B5E-9409A3A6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DF4F1-F3FC-2111-8C61-234C3A0F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0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46B6-86A6-D7EE-EB13-606758DF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5B181-1925-B8E7-A0FF-06C802D65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784DE-23AE-F96C-3B0A-91A98F397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B1829-5FEF-954A-012C-D7372668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A80E-C3FD-9641-8809-143C5DB1337C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60ADA-26D6-34C9-1CF3-4EB6D332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C3118-08CC-1FCE-EE9F-2217BE8A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3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8537-3BBA-2F2C-F83B-5686C6BE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F636A-7C09-6713-9E1A-5421BF5C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F784B-9A9A-F1DB-331B-D9367CD2B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ADD11-5A49-5293-8349-4DA037F2E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8AC08-6C22-A0EA-D464-31D50AC7A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67DAF-3643-49C9-0D3F-8A9C329B2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4C5E1-D1F9-FE4B-ADF7-023EF130EA9E}" type="datetime1">
              <a:rPr lang="en-US" smtClean="0"/>
              <a:t>4/24/25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C6242-8D78-B18E-1C16-4703BAD8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07C33-2258-7A6F-51C3-3E2B55A3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8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42ED-6385-D126-C76F-654BE50D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5F377-1759-3BBD-8276-B88932A5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E674-08AE-0643-9F46-65257FFB8206}" type="datetime1">
              <a:rPr lang="en-US" smtClean="0"/>
              <a:t>4/24/25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47D94-0CDF-B8E4-F75A-7FED5BED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F654E-ACD2-87B1-553D-B83A7132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9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0A5B9A-483B-96A1-EB0D-326AF2E03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55DC-046A-AD46-B39C-D6A42D93ABB2}" type="datetime1">
              <a:rPr lang="en-US" smtClean="0"/>
              <a:t>4/24/25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047AA-D9CD-F893-554A-187CA936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006A4-08FF-8C64-7444-67B92B93B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F334-AADF-8F36-4DB4-996CA667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D7565-AFE1-59BA-C95F-AF85B099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60B91-DFFD-7E7C-62FD-47CE21267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28EB-67CC-D5D6-F5A8-091E2513F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6C8A-D141-684E-B509-5B5DC6EC8871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4EDC7-72EE-1A54-A075-F4DA7504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60C9A-C681-9827-9ACF-B85F6231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9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E7B7A-0903-BC71-2D51-887AFE10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67FFD-B9C5-2FC7-C278-E8703B5B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E3F74-4E09-766E-88DC-B08FB563E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07FB-E653-6AEC-C952-3CE60E06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3E4C8-0EE0-B34B-BDEE-037B77328EE4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B89DC-2092-83C6-7319-EE14D021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C8795-1F6E-BD70-B6B6-EF7C68BE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C81FC7-28CA-CDF0-5CEE-3433B6F6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D1E17-613D-B0AE-13BA-6C0FA2B72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99469-9231-0506-E20C-EC297AFF5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1C64AC-E806-5C4A-9E56-0CE79AA609FF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1651A-02BB-393F-7D1D-BC508AA4E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D8074-086C-5753-21BE-BA5E25B4E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1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hyperlink" Target="https://github.com/Yuchen413/text2image_safety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A6DA-4C7A-1581-64FE-0CB23C1AF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353" y="227555"/>
            <a:ext cx="10973287" cy="2387600"/>
          </a:xfrm>
        </p:spPr>
        <p:txBody>
          <a:bodyPr>
            <a:noAutofit/>
          </a:bodyPr>
          <a:lstStyle/>
          <a:p>
            <a:pPr algn="l"/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SneakyPrompt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: Jailbreaking Text-to-image Generative Models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7A04AF7-F125-C689-1D36-4D3CEAE80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51" b="17207"/>
          <a:stretch/>
        </p:blipFill>
        <p:spPr>
          <a:xfrm>
            <a:off x="290941" y="5974753"/>
            <a:ext cx="3209641" cy="6904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223F64-2F1A-F280-6A34-B765DFBCA374}"/>
              </a:ext>
            </a:extLst>
          </p:cNvPr>
          <p:cNvCxnSpPr>
            <a:cxnSpLocks/>
          </p:cNvCxnSpPr>
          <p:nvPr/>
        </p:nvCxnSpPr>
        <p:spPr>
          <a:xfrm>
            <a:off x="-3" y="5726485"/>
            <a:ext cx="12192000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6F0D0D8A-D3CF-4030-CFB7-F28BB5CF50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9257" y="3537931"/>
                <a:ext cx="10522195" cy="20349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800"/>
                  <a:t>Yuchen Yang, Bo Hui, </a:t>
                </a:r>
                <a:r>
                  <a:rPr lang="en-US" sz="2800" err="1"/>
                  <a:t>Haolin</a:t>
                </a:r>
                <a:r>
                  <a:rPr lang="en-US" sz="2800"/>
                  <a:t> Yuan,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/>
                          <m:t>Neil</m:t>
                        </m:r>
                        <m:r>
                          <m:rPr>
                            <m:nor/>
                          </m:rPr>
                          <a:rPr lang="en-US" sz="2800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/>
                          <m:t>Gong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800"/>
                  <a:t>, and </a:t>
                </a:r>
                <a:r>
                  <a:rPr lang="en-US" sz="2800" err="1"/>
                  <a:t>Yinzhi</a:t>
                </a:r>
                <a:r>
                  <a:rPr lang="en-US" sz="2800"/>
                  <a:t> Cao</a:t>
                </a:r>
              </a:p>
              <a:p>
                <a:pPr algn="r"/>
                <a:r>
                  <a:rPr lang="en-US" sz="2800"/>
                  <a:t>Johns Hopkins University,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dirty="0" smtClean="0"/>
                          <m:t>Duke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University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altLang="zh-CN" sz="2800"/>
              </a:p>
              <a:p>
                <a:pPr algn="r"/>
                <a:r>
                  <a:rPr lang="en-US" altLang="zh-CN" sz="1600"/>
                  <a:t>{</a:t>
                </a:r>
                <a:r>
                  <a:rPr lang="en-US" altLang="zh-CN" sz="1600" err="1"/>
                  <a:t>yc.yang</a:t>
                </a:r>
                <a:r>
                  <a:rPr lang="en-US" altLang="zh-CN" sz="1600"/>
                  <a:t>, </a:t>
                </a:r>
                <a:r>
                  <a:rPr lang="en-US" altLang="zh-CN" sz="1600" err="1"/>
                  <a:t>bo.hui</a:t>
                </a:r>
                <a:r>
                  <a:rPr lang="en-US" altLang="zh-CN" sz="1600"/>
                  <a:t>, hyuan4, </a:t>
                </a:r>
                <a:r>
                  <a:rPr lang="en-US" altLang="zh-CN" sz="1600" err="1"/>
                  <a:t>yinzhi.cao</a:t>
                </a:r>
                <a:r>
                  <a:rPr lang="en-US" altLang="zh-CN" sz="1600"/>
                  <a:t>}@</a:t>
                </a:r>
                <a:r>
                  <a:rPr lang="en-US" altLang="zh-CN" sz="1600" err="1"/>
                  <a:t>jhu.edu</a:t>
                </a:r>
                <a:r>
                  <a:rPr lang="en-US" altLang="zh-CN" sz="1600"/>
                  <a:t>,  </a:t>
                </a:r>
                <a:r>
                  <a:rPr lang="en-US" altLang="zh-CN" sz="1600" err="1"/>
                  <a:t>neil.gong@duke.edu</a:t>
                </a:r>
                <a:endParaRPr lang="en-US" altLang="zh-CN" sz="1600"/>
              </a:p>
              <a:p>
                <a:pPr algn="r"/>
                <a:endParaRPr lang="en-US" altLang="zh-CN" sz="1100"/>
              </a:p>
              <a:p>
                <a:pPr algn="r"/>
                <a:endParaRPr lang="en-US" sz="2800"/>
              </a:p>
            </p:txBody>
          </p:sp>
        </mc:Choice>
        <mc:Fallback xmlns="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6F0D0D8A-D3CF-4030-CFB7-F28BB5CF5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57" y="3537931"/>
                <a:ext cx="10522195" cy="2034903"/>
              </a:xfrm>
              <a:prstGeom prst="rect">
                <a:avLst/>
              </a:prstGeom>
              <a:blipFill>
                <a:blip r:embed="rId6"/>
                <a:stretch>
                  <a:fillRect t="-4969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Duke_University_logo.svg.png" descr="Duke_University_logo.svg.png">
            <a:extLst>
              <a:ext uri="{FF2B5EF4-FFF2-40B4-BE49-F238E27FC236}">
                <a16:creationId xmlns:a16="http://schemas.microsoft.com/office/drawing/2014/main" id="{92ED0E55-E75F-8CF7-5064-0F9995D0C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8327" y="5974766"/>
            <a:ext cx="1578132" cy="6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18257-18D6-9186-DE03-819397E4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0"/>
    </mc:Choice>
    <mc:Fallback xmlns="">
      <p:transition spd="slow" advTm="197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03BF-FA09-B274-A1CF-879DA3FBD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Ablation Study: </a:t>
            </a:r>
            <a:r>
              <a:rPr lang="en-US" dirty="0">
                <a:highlight>
                  <a:srgbClr val="FFFFFF"/>
                </a:highlight>
              </a:rPr>
              <a:t>R</a:t>
            </a:r>
            <a:r>
              <a:rPr lang="en-US" b="0" i="0" dirty="0">
                <a:effectLst/>
                <a:highlight>
                  <a:srgbClr val="FFFFFF"/>
                </a:highlight>
              </a:rPr>
              <a:t>eward </a:t>
            </a:r>
            <a:r>
              <a:rPr lang="en-US" dirty="0">
                <a:highlight>
                  <a:srgbClr val="FFFFFF"/>
                </a:highlight>
              </a:rPr>
              <a:t>F</a:t>
            </a:r>
            <a:r>
              <a:rPr lang="en-US" b="0" i="0" dirty="0">
                <a:effectLst/>
                <a:highlight>
                  <a:srgbClr val="FFFFFF"/>
                </a:highlight>
              </a:rPr>
              <a:t>unctions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5BE19-F610-0729-52AF-B8992B82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D37036-8A16-BBB3-2FC5-77D64377A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5011" y="2373840"/>
            <a:ext cx="10861978" cy="2461798"/>
          </a:xfrm>
        </p:spPr>
      </p:pic>
    </p:spTree>
    <p:extLst>
      <p:ext uri="{BB962C8B-B14F-4D97-AF65-F5344CB8AC3E}">
        <p14:creationId xmlns:p14="http://schemas.microsoft.com/office/powerpoint/2010/main" val="19396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54"/>
    </mc:Choice>
    <mc:Fallback xmlns="">
      <p:transition spd="slow" advTm="4435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A9BB-A6E2-C0FE-5E3B-72FD828E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Ablation Study: Semantic Similarity Threshold 𝛿</a:t>
            </a:r>
          </a:p>
        </p:txBody>
      </p:sp>
      <p:pic>
        <p:nvPicPr>
          <p:cNvPr id="6" name="Content Placeholder 5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50308CBA-2A06-4040-C02F-0B1ACDEDF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487" y="2323070"/>
            <a:ext cx="10771113" cy="32339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17B50-27FC-9C7D-8CE6-74B14B16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69"/>
    </mc:Choice>
    <mc:Fallback xmlns="">
      <p:transition spd="slow" advTm="5936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A9BB-A6E2-C0FE-5E3B-72FD828E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Ablation Study: </a:t>
            </a:r>
            <a:r>
              <a:rPr lang="en-US" sz="4000" b="0" i="0" dirty="0">
                <a:effectLst/>
                <a:highlight>
                  <a:srgbClr val="FFFFFF"/>
                </a:highlight>
              </a:rPr>
              <a:t>Search Space </a:t>
            </a:r>
            <a:r>
              <a:rPr lang="en-US" sz="4000" dirty="0">
                <a:highlight>
                  <a:srgbClr val="FFFFFF"/>
                </a:highlight>
              </a:rPr>
              <a:t>P</a:t>
            </a:r>
            <a:r>
              <a:rPr lang="en-US" sz="4000" b="0" i="0" dirty="0">
                <a:effectLst/>
                <a:highlight>
                  <a:srgbClr val="FFFFFF"/>
                </a:highlight>
              </a:rPr>
              <a:t>arameter 𝑙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17B50-27FC-9C7D-8CE6-74B14B16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234E4385-EDA0-085A-708C-D72F18405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700" y="2397524"/>
            <a:ext cx="10647749" cy="3058950"/>
          </a:xfrm>
        </p:spPr>
      </p:pic>
    </p:spTree>
    <p:extLst>
      <p:ext uri="{BB962C8B-B14F-4D97-AF65-F5344CB8AC3E}">
        <p14:creationId xmlns:p14="http://schemas.microsoft.com/office/powerpoint/2010/main" val="41868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36"/>
    </mc:Choice>
    <mc:Fallback xmlns="">
      <p:transition spd="slow" advTm="9483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0CC3-B85F-547D-23D2-68568AE3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Explanation of Bypassing</a:t>
            </a:r>
          </a:p>
        </p:txBody>
      </p:sp>
      <p:pic>
        <p:nvPicPr>
          <p:cNvPr id="6" name="Content Placeholder 5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4B74C237-EA08-C5DA-3A60-BBADD66AE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312320"/>
            <a:ext cx="10515600" cy="33779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0ED75-B936-74A1-8E97-7100A1AC6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13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4683AB-F02C-B894-28F1-1C0DBF4CAE3C}"/>
              </a:ext>
            </a:extLst>
          </p:cNvPr>
          <p:cNvSpPr/>
          <p:nvPr/>
        </p:nvSpPr>
        <p:spPr>
          <a:xfrm>
            <a:off x="3680708" y="3557847"/>
            <a:ext cx="1122828" cy="17599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C49541-BE3E-D691-B1F8-985AA3AAE9F4}"/>
              </a:ext>
            </a:extLst>
          </p:cNvPr>
          <p:cNvSpPr/>
          <p:nvPr/>
        </p:nvSpPr>
        <p:spPr>
          <a:xfrm>
            <a:off x="5329399" y="3557847"/>
            <a:ext cx="1122828" cy="1759950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28CB44-53A4-A57B-0DF2-03A758DB135A}"/>
              </a:ext>
            </a:extLst>
          </p:cNvPr>
          <p:cNvSpPr/>
          <p:nvPr/>
        </p:nvSpPr>
        <p:spPr>
          <a:xfrm>
            <a:off x="7388466" y="3555314"/>
            <a:ext cx="1122828" cy="175995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28EFBD-D47C-9145-3986-5D29A8EC7C36}"/>
              </a:ext>
            </a:extLst>
          </p:cNvPr>
          <p:cNvSpPr/>
          <p:nvPr/>
        </p:nvSpPr>
        <p:spPr>
          <a:xfrm>
            <a:off x="9574383" y="3555314"/>
            <a:ext cx="1122828" cy="175995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244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16"/>
    </mc:Choice>
    <mc:Fallback xmlns="">
      <p:transition spd="slow" advTm="101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2211-8321-A005-3B50-7B7EE109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highlight>
                  <a:srgbClr val="FFFFFF"/>
                </a:highlight>
              </a:rPr>
              <a:t>R</a:t>
            </a:r>
            <a:r>
              <a:rPr lang="en-US" b="0" i="0">
                <a:effectLst/>
                <a:highlight>
                  <a:srgbClr val="FFFFFF"/>
                </a:highlight>
              </a:rPr>
              <a:t>esponsible </a:t>
            </a:r>
            <a:r>
              <a:rPr lang="en-US">
                <a:highlight>
                  <a:srgbClr val="FFFFFF"/>
                </a:highlight>
              </a:rPr>
              <a:t>D</a:t>
            </a:r>
            <a:r>
              <a:rPr lang="en-US" b="0" i="0">
                <a:effectLst/>
                <a:highlight>
                  <a:srgbClr val="FFFFFF"/>
                </a:highlight>
              </a:rPr>
              <a:t>isclosure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300E7-E41C-0EC3-6DCD-B07769033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>
                <a:effectLst/>
                <a:highlight>
                  <a:srgbClr val="FFFFFF"/>
                </a:highlight>
              </a:rPr>
              <a:t>We responsibly disclosed our findings to:</a:t>
            </a:r>
          </a:p>
          <a:p>
            <a:r>
              <a:rPr lang="en-US" b="0" i="0">
                <a:effectLst/>
                <a:highlight>
                  <a:srgbClr val="FFFFFF"/>
                </a:highlight>
              </a:rPr>
              <a:t>DALL·E 2 (</a:t>
            </a:r>
            <a:r>
              <a:rPr lang="en-US" b="0" i="0" err="1">
                <a:effectLst/>
                <a:highlight>
                  <a:srgbClr val="FFFFFF"/>
                </a:highlight>
              </a:rPr>
              <a:t>OpenAI</a:t>
            </a:r>
            <a:r>
              <a:rPr lang="en-US">
                <a:highlight>
                  <a:srgbClr val="FFFFFF"/>
                </a:highlight>
              </a:rPr>
              <a:t>)</a:t>
            </a:r>
            <a:r>
              <a:rPr lang="en-US" b="0" i="0">
                <a:effectLst/>
                <a:highlight>
                  <a:srgbClr val="FFFFFF"/>
                </a:highlight>
              </a:rPr>
              <a:t> via their online portal and an email.</a:t>
            </a:r>
          </a:p>
          <a:p>
            <a:r>
              <a:rPr lang="en-US" b="0" i="0">
                <a:effectLst/>
                <a:highlight>
                  <a:srgbClr val="FFFFFF"/>
                </a:highlight>
              </a:rPr>
              <a:t>Stable Diffusion (Stability AI) via a Zoom discussion.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32047-4150-44C3-A582-F46520C2F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4"/>
    </mc:Choice>
    <mc:Fallback xmlns="">
      <p:transition spd="slow" advTm="2056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5D9A0-2DF8-3E5C-C5B3-B5F22BAD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43149-1CB0-7421-D4B2-E7816E3E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 design and implement </a:t>
            </a:r>
            <a:r>
              <a:rPr lang="en-US" err="1"/>
              <a:t>SneakyPrompt</a:t>
            </a:r>
            <a:r>
              <a:rPr lang="en-US"/>
              <a:t> as the </a:t>
            </a:r>
            <a:r>
              <a:rPr lang="en-US" i="1"/>
              <a:t>first</a:t>
            </a:r>
            <a:r>
              <a:rPr lang="en-US"/>
              <a:t> automatic framework to jailbreak text-to-image models.</a:t>
            </a:r>
          </a:p>
          <a:p>
            <a:r>
              <a:rPr lang="en-US"/>
              <a:t>We show that</a:t>
            </a:r>
            <a:r>
              <a:rPr lang="en-US" i="1"/>
              <a:t> </a:t>
            </a:r>
            <a:r>
              <a:rPr lang="en-US" err="1"/>
              <a:t>SneakyPrompt</a:t>
            </a:r>
            <a:r>
              <a:rPr lang="en-US" i="1"/>
              <a:t> </a:t>
            </a:r>
            <a:r>
              <a:rPr lang="en-US"/>
              <a:t>successfully finds adversarial prompts for NSFW generation of a closed-box safety filter for DALL</a:t>
            </a:r>
            <a:r>
              <a:rPr lang="en-US">
                <a:highlight>
                  <a:srgbClr val="FFFFFF"/>
                </a:highlight>
              </a:rPr>
              <a:t>·</a:t>
            </a:r>
            <a:r>
              <a:rPr lang="en-US"/>
              <a:t>E 2.</a:t>
            </a:r>
          </a:p>
          <a:p>
            <a:r>
              <a:rPr lang="en-US"/>
              <a:t>We extensively evaluate </a:t>
            </a:r>
            <a:r>
              <a:rPr lang="en-US" err="1"/>
              <a:t>SneakyPrompt</a:t>
            </a:r>
            <a:r>
              <a:rPr lang="en-US" i="1"/>
              <a:t> </a:t>
            </a:r>
            <a:r>
              <a:rPr lang="en-US"/>
              <a:t>on six open-source safety filters for Stable Diffusion.</a:t>
            </a:r>
          </a:p>
          <a:p>
            <a:r>
              <a:rPr lang="en-US" err="1"/>
              <a:t>SneakyPrompt</a:t>
            </a:r>
            <a:r>
              <a:rPr lang="en-US"/>
              <a:t> is open source at: </a:t>
            </a:r>
            <a:r>
              <a:rPr lang="en-US">
                <a:hlinkClick r:id="rId4"/>
              </a:rPr>
              <a:t>https://github.com/Yuchen413/text2image_safety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B0773-0A35-3935-8D09-BF5FBB6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B3134-E78C-D04A-B02F-546E37366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8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79"/>
    </mc:Choice>
    <mc:Fallback xmlns="">
      <p:transition spd="slow" advTm="4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07F84-66A0-CF0A-D79C-BFB9CE4A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Text</a:t>
            </a:r>
            <a:r>
              <a:rPr lang="en-US" altLang="zh-CN"/>
              <a:t>-to-image</a:t>
            </a:r>
            <a:r>
              <a:rPr lang="zh-CN" altLang="en-US"/>
              <a:t> </a:t>
            </a:r>
            <a:r>
              <a:rPr lang="en-US" altLang="zh-CN"/>
              <a:t>Generative</a:t>
            </a:r>
            <a:r>
              <a:rPr lang="zh-CN" altLang="en-US"/>
              <a:t> </a:t>
            </a:r>
            <a:r>
              <a:rPr lang="en-US" altLang="zh-CN"/>
              <a:t>Model</a:t>
            </a:r>
            <a:endParaRPr lang="en-US"/>
          </a:p>
        </p:txBody>
      </p:sp>
      <p:pic>
        <p:nvPicPr>
          <p:cNvPr id="22" name="Content Placeholder 21" descr="A dog lying on a couch&#10;&#10;Description automatically generated">
            <a:extLst>
              <a:ext uri="{FF2B5EF4-FFF2-40B4-BE49-F238E27FC236}">
                <a16:creationId xmlns:a16="http://schemas.microsoft.com/office/drawing/2014/main" id="{847BA662-1CE3-2CE7-D789-C57D6CB5D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84595" y="3211329"/>
            <a:ext cx="1477985" cy="1489762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57642B-0A08-4FB6-FC78-9B5F9CD22C08}"/>
              </a:ext>
            </a:extLst>
          </p:cNvPr>
          <p:cNvSpPr/>
          <p:nvPr/>
        </p:nvSpPr>
        <p:spPr>
          <a:xfrm>
            <a:off x="883148" y="2553747"/>
            <a:ext cx="1865870" cy="494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Input</a:t>
            </a:r>
            <a:r>
              <a:rPr lang="zh-CN" altLang="en-US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chemeClr val="tx1"/>
                </a:solidFill>
              </a:rPr>
              <a:t>Prompt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BF0126-64F9-5D41-116F-D8C56C2D052F}"/>
              </a:ext>
            </a:extLst>
          </p:cNvPr>
          <p:cNvSpPr/>
          <p:nvPr/>
        </p:nvSpPr>
        <p:spPr>
          <a:xfrm>
            <a:off x="9090653" y="2571887"/>
            <a:ext cx="1865870" cy="494270"/>
          </a:xfrm>
          <a:prstGeom prst="roundRect">
            <a:avLst/>
          </a:prstGeom>
          <a:solidFill>
            <a:srgbClr val="E5D5F4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Output Image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1777EE5-D7B3-F2A7-2992-FCCBEC7CE4ED}"/>
              </a:ext>
            </a:extLst>
          </p:cNvPr>
          <p:cNvSpPr/>
          <p:nvPr/>
        </p:nvSpPr>
        <p:spPr>
          <a:xfrm>
            <a:off x="3477458" y="1919348"/>
            <a:ext cx="4839006" cy="213776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27451-B686-0B77-3050-099BAC389528}"/>
              </a:ext>
            </a:extLst>
          </p:cNvPr>
          <p:cNvSpPr txBox="1"/>
          <p:nvPr/>
        </p:nvSpPr>
        <p:spPr>
          <a:xfrm>
            <a:off x="4200537" y="1970377"/>
            <a:ext cx="321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Text-to-image Generative Model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474D3B-59FE-A21A-DA2A-8541AD020135}"/>
              </a:ext>
            </a:extLst>
          </p:cNvPr>
          <p:cNvSpPr/>
          <p:nvPr/>
        </p:nvSpPr>
        <p:spPr>
          <a:xfrm>
            <a:off x="6117517" y="2571887"/>
            <a:ext cx="1865870" cy="494270"/>
          </a:xfrm>
          <a:prstGeom prst="roundRect">
            <a:avLst/>
          </a:prstGeom>
          <a:solidFill>
            <a:srgbClr val="ECDA9E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Diffusion Model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CD88EF-B361-4640-2BBD-B7E5CB53A509}"/>
              </a:ext>
            </a:extLst>
          </p:cNvPr>
          <p:cNvSpPr/>
          <p:nvPr/>
        </p:nvSpPr>
        <p:spPr>
          <a:xfrm>
            <a:off x="3789825" y="2576861"/>
            <a:ext cx="1865870" cy="49427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Text Encoder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BAA8C9-1AEE-26F6-583C-FD1004D8D16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749018" y="2800882"/>
            <a:ext cx="104080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C319B4-8FA3-004B-E75F-DAD29445F9BD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7983387" y="2819022"/>
            <a:ext cx="110726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D3CB38C-7515-6583-7C8F-F2C4D90A6585}"/>
              </a:ext>
            </a:extLst>
          </p:cNvPr>
          <p:cNvSpPr/>
          <p:nvPr/>
        </p:nvSpPr>
        <p:spPr>
          <a:xfrm>
            <a:off x="3041395" y="4505782"/>
            <a:ext cx="2642675" cy="1814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CEADD5F-4A40-D9CC-5ED3-30E4823CBC50}"/>
              </a:ext>
            </a:extLst>
          </p:cNvPr>
          <p:cNvSpPr txBox="1">
            <a:spLocks/>
          </p:cNvSpPr>
          <p:nvPr/>
        </p:nvSpPr>
        <p:spPr>
          <a:xfrm>
            <a:off x="3102440" y="5017728"/>
            <a:ext cx="2447749" cy="119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Art and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Data Augmentation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Virtual World Building</a:t>
            </a:r>
          </a:p>
          <a:p>
            <a:pPr marL="285750" indent="-285750" algn="l">
              <a:buFontTx/>
              <a:buChar char="-"/>
            </a:pP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5B9BF5-B505-B685-DD99-98BD851945D7}"/>
              </a:ext>
            </a:extLst>
          </p:cNvPr>
          <p:cNvSpPr txBox="1"/>
          <p:nvPr/>
        </p:nvSpPr>
        <p:spPr>
          <a:xfrm>
            <a:off x="3060084" y="4546408"/>
            <a:ext cx="24901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Applications: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5763FA-3ACE-F2AF-E151-C18DB6B205AD}"/>
              </a:ext>
            </a:extLst>
          </p:cNvPr>
          <p:cNvSpPr/>
          <p:nvPr/>
        </p:nvSpPr>
        <p:spPr>
          <a:xfrm>
            <a:off x="6088871" y="4505541"/>
            <a:ext cx="2743201" cy="1814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9B813A-1D8B-132A-63CB-FA84129BD9EF}"/>
              </a:ext>
            </a:extLst>
          </p:cNvPr>
          <p:cNvSpPr txBox="1"/>
          <p:nvPr/>
        </p:nvSpPr>
        <p:spPr>
          <a:xfrm>
            <a:off x="153505" y="3171717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dog laying down on a sofa.”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5A1D4D-F6BA-FF8A-FB01-3E0416633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497" y="3458863"/>
            <a:ext cx="1432526" cy="25510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D95363C-2102-8825-5A0D-F21F59081869}"/>
              </a:ext>
            </a:extLst>
          </p:cNvPr>
          <p:cNvSpPr txBox="1"/>
          <p:nvPr/>
        </p:nvSpPr>
        <p:spPr>
          <a:xfrm>
            <a:off x="4004610" y="3648433"/>
            <a:ext cx="1403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Text Embedding</a:t>
            </a:r>
          </a:p>
        </p:txBody>
      </p:sp>
      <p:pic>
        <p:nvPicPr>
          <p:cNvPr id="43" name="Picture 42" descr="A close up of a screen&#10;&#10;Description automatically generated">
            <a:extLst>
              <a:ext uri="{FF2B5EF4-FFF2-40B4-BE49-F238E27FC236}">
                <a16:creationId xmlns:a16="http://schemas.microsoft.com/office/drawing/2014/main" id="{BD1E2570-6912-AA39-3133-DE00862B0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865" y="3274568"/>
            <a:ext cx="533174" cy="53109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CD58AE4-3905-D66D-947A-A72DA228BEDB}"/>
              </a:ext>
            </a:extLst>
          </p:cNvPr>
          <p:cNvSpPr txBox="1"/>
          <p:nvPr/>
        </p:nvSpPr>
        <p:spPr>
          <a:xfrm>
            <a:off x="6689616" y="3721151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Noises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AC5BB1C-71AE-02BE-1945-3A54E8982D2D}"/>
              </a:ext>
            </a:extLst>
          </p:cNvPr>
          <p:cNvCxnSpPr>
            <a:cxnSpLocks/>
            <a:stCxn id="9" idx="2"/>
            <a:endCxn id="40" idx="0"/>
          </p:cNvCxnSpPr>
          <p:nvPr/>
        </p:nvCxnSpPr>
        <p:spPr>
          <a:xfrm>
            <a:off x="4722760" y="3071131"/>
            <a:ext cx="0" cy="3877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E81234B3-45B9-2BC1-4E54-2B5E93B8AB49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5439023" y="3066157"/>
            <a:ext cx="1063458" cy="520260"/>
          </a:xfrm>
          <a:prstGeom prst="bentConnector3">
            <a:avLst>
              <a:gd name="adj1" fmla="val 9972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2D93704-35C8-CBE0-DD6D-8F37DF72725A}"/>
              </a:ext>
            </a:extLst>
          </p:cNvPr>
          <p:cNvCxnSpPr>
            <a:cxnSpLocks/>
            <a:stCxn id="43" idx="0"/>
            <a:endCxn id="8" idx="2"/>
          </p:cNvCxnSpPr>
          <p:nvPr/>
        </p:nvCxnSpPr>
        <p:spPr>
          <a:xfrm flipV="1">
            <a:off x="7050452" y="3066157"/>
            <a:ext cx="0" cy="2084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Explosion 1 62">
            <a:extLst>
              <a:ext uri="{FF2B5EF4-FFF2-40B4-BE49-F238E27FC236}">
                <a16:creationId xmlns:a16="http://schemas.microsoft.com/office/drawing/2014/main" id="{293D0A16-5DD9-E378-2CD3-7AA756999E20}"/>
              </a:ext>
            </a:extLst>
          </p:cNvPr>
          <p:cNvSpPr/>
          <p:nvPr/>
        </p:nvSpPr>
        <p:spPr>
          <a:xfrm>
            <a:off x="8978900" y="5017727"/>
            <a:ext cx="2743200" cy="1675165"/>
          </a:xfrm>
          <a:prstGeom prst="irregularSeal1">
            <a:avLst/>
          </a:prstGeom>
          <a:solidFill>
            <a:srgbClr val="C00000">
              <a:alpha val="6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Safety Filters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B39BC-9E45-CE15-C029-ACC1B025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2</a:t>
            </a:fld>
            <a:endParaRPr lang="en-US"/>
          </a:p>
        </p:txBody>
      </p:sp>
      <p:pic>
        <p:nvPicPr>
          <p:cNvPr id="11" name="Graphic 10" descr="Warning with solid fill">
            <a:extLst>
              <a:ext uri="{FF2B5EF4-FFF2-40B4-BE49-F238E27FC236}">
                <a16:creationId xmlns:a16="http://schemas.microsoft.com/office/drawing/2014/main" id="{04EE4216-5309-863F-B51F-242AF33AC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8332" y="4489170"/>
            <a:ext cx="483870" cy="48387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1F939A-F215-B881-0FFF-6E52CC1CFFA6}"/>
              </a:ext>
            </a:extLst>
          </p:cNvPr>
          <p:cNvSpPr txBox="1">
            <a:spLocks/>
          </p:cNvSpPr>
          <p:nvPr/>
        </p:nvSpPr>
        <p:spPr>
          <a:xfrm>
            <a:off x="6210688" y="5025893"/>
            <a:ext cx="2447749" cy="119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(Not-Safe-for-Work)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Sexually Explicit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Violent</a:t>
            </a:r>
          </a:p>
          <a:p>
            <a:pPr marL="285750" indent="-285750" algn="l">
              <a:buFontTx/>
              <a:buChar char="-"/>
            </a:pPr>
            <a:endParaRPr lang="en-US" sz="1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6451D2-6E5D-0C81-6E32-4659121BF55C}"/>
              </a:ext>
            </a:extLst>
          </p:cNvPr>
          <p:cNvSpPr txBox="1"/>
          <p:nvPr/>
        </p:nvSpPr>
        <p:spPr>
          <a:xfrm>
            <a:off x="6600548" y="4573357"/>
            <a:ext cx="24901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NSFW Generations: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9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6"/>
    </mc:Choice>
    <mc:Fallback xmlns="">
      <p:transition spd="slow" advTm="6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5" grpId="0" animBg="1"/>
      <p:bldP spid="16" grpId="0"/>
      <p:bldP spid="17" grpId="0"/>
      <p:bldP spid="18" grpId="0" animBg="1"/>
      <p:bldP spid="23" grpId="0"/>
      <p:bldP spid="41" grpId="0"/>
      <p:bldP spid="44" grpId="0"/>
      <p:bldP spid="63" grpId="0" animBg="1"/>
      <p:bldP spid="21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849D-9E41-C8DC-4064-D2B53065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pPr algn="ctr"/>
            <a:r>
              <a:rPr lang="en-US"/>
              <a:t>Existing Safety Filters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EBF1B-8CA6-377E-D4FD-E7E362FBBE6C}"/>
              </a:ext>
            </a:extLst>
          </p:cNvPr>
          <p:cNvSpPr txBox="1"/>
          <p:nvPr/>
        </p:nvSpPr>
        <p:spPr>
          <a:xfrm>
            <a:off x="1584764" y="6246354"/>
            <a:ext cx="235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Text</a:t>
            </a:r>
            <a:r>
              <a:rPr lang="en-US" altLang="zh-CN"/>
              <a:t>-based Safety Filter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27502-D2FD-D2E0-9645-B1658BDE0030}"/>
              </a:ext>
            </a:extLst>
          </p:cNvPr>
          <p:cNvSpPr txBox="1"/>
          <p:nvPr/>
        </p:nvSpPr>
        <p:spPr>
          <a:xfrm>
            <a:off x="4454098" y="6231706"/>
            <a:ext cx="255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Image</a:t>
            </a:r>
            <a:r>
              <a:rPr lang="en-US" altLang="zh-CN"/>
              <a:t>-based Safety Filter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212B8-0574-4E95-0613-8C932E6602AB}"/>
              </a:ext>
            </a:extLst>
          </p:cNvPr>
          <p:cNvSpPr txBox="1"/>
          <p:nvPr/>
        </p:nvSpPr>
        <p:spPr>
          <a:xfrm>
            <a:off x="7416349" y="6231751"/>
            <a:ext cx="29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Text-image</a:t>
            </a:r>
            <a:r>
              <a:rPr lang="en-US" altLang="zh-CN"/>
              <a:t>-based Safety Filter</a:t>
            </a:r>
            <a:endParaRPr lang="en-US"/>
          </a:p>
        </p:txBody>
      </p:sp>
      <p:pic>
        <p:nvPicPr>
          <p:cNvPr id="15" name="Content Placeholder 14" descr="A diagram of a flowchart&#10;&#10;Description automatically generated">
            <a:extLst>
              <a:ext uri="{FF2B5EF4-FFF2-40B4-BE49-F238E27FC236}">
                <a16:creationId xmlns:a16="http://schemas.microsoft.com/office/drawing/2014/main" id="{761EA1A1-6A50-5477-A842-11CE79F18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70371"/>
          <a:stretch/>
        </p:blipFill>
        <p:spPr>
          <a:xfrm>
            <a:off x="1732071" y="1317052"/>
            <a:ext cx="2203465" cy="4783497"/>
          </a:xfrm>
        </p:spPr>
      </p:pic>
      <p:pic>
        <p:nvPicPr>
          <p:cNvPr id="16" name="Content Placeholder 14" descr="A diagram of a flowchart&#10;&#10;Description automatically generated">
            <a:extLst>
              <a:ext uri="{FF2B5EF4-FFF2-40B4-BE49-F238E27FC236}">
                <a16:creationId xmlns:a16="http://schemas.microsoft.com/office/drawing/2014/main" id="{514C70AA-17A4-AE7D-9FA8-975C652857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11"/>
          <a:stretch/>
        </p:blipFill>
        <p:spPr>
          <a:xfrm>
            <a:off x="7478731" y="1317052"/>
            <a:ext cx="2929271" cy="4783497"/>
          </a:xfrm>
          <a:prstGeom prst="rect">
            <a:avLst/>
          </a:prstGeom>
        </p:spPr>
      </p:pic>
      <p:pic>
        <p:nvPicPr>
          <p:cNvPr id="17" name="Content Placeholder 14" descr="A diagram of a flowchart&#10;&#10;Description automatically generated">
            <a:extLst>
              <a:ext uri="{FF2B5EF4-FFF2-40B4-BE49-F238E27FC236}">
                <a16:creationId xmlns:a16="http://schemas.microsoft.com/office/drawing/2014/main" id="{CDCD7394-7F51-6817-2E99-399370D1BC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48" r="39671"/>
          <a:stretch/>
        </p:blipFill>
        <p:spPr>
          <a:xfrm>
            <a:off x="4589457" y="1317052"/>
            <a:ext cx="2281646" cy="47834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4F7C4-C2A3-1645-4261-BDCE6F10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4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3"/>
    </mc:Choice>
    <mc:Fallback xmlns="">
      <p:transition spd="slow" advTm="4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849D-9E41-C8DC-4064-D2B53065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pPr algn="ctr"/>
            <a:r>
              <a:rPr lang="en-US"/>
              <a:t>Existing Safety Filters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5ED38C-06A4-6AD3-0D4C-7400FFBC6EF2}"/>
              </a:ext>
            </a:extLst>
          </p:cNvPr>
          <p:cNvSpPr txBox="1"/>
          <p:nvPr/>
        </p:nvSpPr>
        <p:spPr>
          <a:xfrm>
            <a:off x="7147252" y="1480449"/>
            <a:ext cx="346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</a:t>
            </a:r>
            <a:r>
              <a:rPr lang="en-US">
                <a:solidFill>
                  <a:srgbClr val="C00000"/>
                </a:solidFill>
                <a:latin typeface="Comic Sans MS" panose="030F0902030302020204" pitchFamily="66" charset="0"/>
              </a:rPr>
              <a:t>naked</a:t>
            </a:r>
            <a:r>
              <a:rPr lang="en-US">
                <a:latin typeface="Comic Sans MS" panose="030F0902030302020204" pitchFamily="66" charset="0"/>
              </a:rPr>
              <a:t> man riding a bicycle.”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AFC108-4C96-7434-8BD1-21558FDA1281}"/>
              </a:ext>
            </a:extLst>
          </p:cNvPr>
          <p:cNvSpPr txBox="1"/>
          <p:nvPr/>
        </p:nvSpPr>
        <p:spPr>
          <a:xfrm>
            <a:off x="7312155" y="5113344"/>
            <a:ext cx="1226618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No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Output</a:t>
            </a:r>
          </a:p>
        </p:txBody>
      </p:sp>
      <p:pic>
        <p:nvPicPr>
          <p:cNvPr id="36" name="Graphic 35" descr="Devil face with solid fill with solid fill">
            <a:extLst>
              <a:ext uri="{FF2B5EF4-FFF2-40B4-BE49-F238E27FC236}">
                <a16:creationId xmlns:a16="http://schemas.microsoft.com/office/drawing/2014/main" id="{E317F205-037C-C9F2-9ACF-06FE13595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5521" y="1431203"/>
            <a:ext cx="497259" cy="49725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ECEE9B-F796-88AE-8AFB-6ADC11E927F5}"/>
              </a:ext>
            </a:extLst>
          </p:cNvPr>
          <p:cNvSpPr txBox="1"/>
          <p:nvPr/>
        </p:nvSpPr>
        <p:spPr>
          <a:xfrm>
            <a:off x="7147252" y="1483037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</a:t>
            </a:r>
            <a:r>
              <a:rPr lang="en-US" err="1">
                <a:solidFill>
                  <a:schemeClr val="tx2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grponypui</a:t>
            </a:r>
            <a:r>
              <a:rPr lang="en-US">
                <a:latin typeface="Comic Sans MS" panose="030F0902030302020204" pitchFamily="66" charset="0"/>
              </a:rPr>
              <a:t> man riding a bicycle.”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38E9C7-960B-89CF-F16C-C23CD18C59F3}"/>
              </a:ext>
            </a:extLst>
          </p:cNvPr>
          <p:cNvSpPr txBox="1"/>
          <p:nvPr/>
        </p:nvSpPr>
        <p:spPr>
          <a:xfrm>
            <a:off x="7147252" y="1475836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</a:t>
            </a:r>
            <a:r>
              <a:rPr lang="en-US" err="1">
                <a:solidFill>
                  <a:schemeClr val="tx2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abcdefg</a:t>
            </a:r>
            <a:r>
              <a:rPr lang="en-US">
                <a:latin typeface="Comic Sans MS" panose="030F0902030302020204" pitchFamily="66" charset="0"/>
              </a:rPr>
              <a:t> man riding a bicycle.”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882CB4-FE4C-462F-0E95-F36F79F9B5CE}"/>
              </a:ext>
            </a:extLst>
          </p:cNvPr>
          <p:cNvSpPr txBox="1"/>
          <p:nvPr/>
        </p:nvSpPr>
        <p:spPr>
          <a:xfrm>
            <a:off x="4085661" y="5253365"/>
            <a:ext cx="13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Safety Filter</a:t>
            </a: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425AE6-1547-05C3-842D-5FD8490A1358}"/>
              </a:ext>
            </a:extLst>
          </p:cNvPr>
          <p:cNvSpPr txBox="1"/>
          <p:nvPr/>
        </p:nvSpPr>
        <p:spPr>
          <a:xfrm>
            <a:off x="7493230" y="4546333"/>
            <a:ext cx="885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Sensitive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4BB3CE-1F6A-3A82-72C3-A6B1EB1AD4D6}"/>
              </a:ext>
            </a:extLst>
          </p:cNvPr>
          <p:cNvSpPr txBox="1"/>
          <p:nvPr/>
        </p:nvSpPr>
        <p:spPr>
          <a:xfrm>
            <a:off x="8791450" y="5106004"/>
            <a:ext cx="1548757" cy="369332"/>
          </a:xfrm>
          <a:prstGeom prst="rect">
            <a:avLst/>
          </a:prstGeom>
          <a:solidFill>
            <a:srgbClr val="EAADED"/>
          </a:solidFill>
        </p:spPr>
        <p:txBody>
          <a:bodyPr wrap="none" rtlCol="0">
            <a:spAutoFit/>
          </a:bodyPr>
          <a:lstStyle/>
          <a:p>
            <a:r>
              <a:rPr lang="en-US"/>
              <a:t>Output Image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57433A-B6B1-3DC3-DD07-147DCF835960}"/>
              </a:ext>
            </a:extLst>
          </p:cNvPr>
          <p:cNvSpPr txBox="1"/>
          <p:nvPr/>
        </p:nvSpPr>
        <p:spPr>
          <a:xfrm>
            <a:off x="8932815" y="4542599"/>
            <a:ext cx="127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Non-Sensitive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59BF60-C709-AC46-DD01-512203FACAF1}"/>
              </a:ext>
            </a:extLst>
          </p:cNvPr>
          <p:cNvSpPr txBox="1"/>
          <p:nvPr/>
        </p:nvSpPr>
        <p:spPr>
          <a:xfrm>
            <a:off x="8116317" y="5926822"/>
            <a:ext cx="346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</a:t>
            </a:r>
            <a:r>
              <a:rPr lang="en-US">
                <a:solidFill>
                  <a:srgbClr val="C00000"/>
                </a:solidFill>
                <a:latin typeface="Comic Sans MS" panose="030F0902030302020204" pitchFamily="66" charset="0"/>
              </a:rPr>
              <a:t>naked</a:t>
            </a:r>
            <a:r>
              <a:rPr lang="en-US">
                <a:latin typeface="Comic Sans MS" panose="030F0902030302020204" pitchFamily="66" charset="0"/>
              </a:rPr>
              <a:t> man riding a bicycle.”</a:t>
            </a:r>
          </a:p>
        </p:txBody>
      </p:sp>
      <p:pic>
        <p:nvPicPr>
          <p:cNvPr id="76" name="Picture 75" descr="A diagram of a safety filter&#10;&#10;Description automatically generated">
            <a:extLst>
              <a:ext uri="{FF2B5EF4-FFF2-40B4-BE49-F238E27FC236}">
                <a16:creationId xmlns:a16="http://schemas.microsoft.com/office/drawing/2014/main" id="{2B791C04-AD92-6A55-4036-23B2785BA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469" y="2176378"/>
            <a:ext cx="2879172" cy="237005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1C32F75-588C-E521-3DEA-DB0780B7787B}"/>
              </a:ext>
            </a:extLst>
          </p:cNvPr>
          <p:cNvCxnSpPr>
            <a:cxnSpLocks/>
          </p:cNvCxnSpPr>
          <p:nvPr/>
        </p:nvCxnSpPr>
        <p:spPr>
          <a:xfrm flipH="1">
            <a:off x="8116317" y="4287101"/>
            <a:ext cx="484280" cy="8262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C6C2A9-1C9D-AA5D-62FC-3ABF2A462FBE}"/>
              </a:ext>
            </a:extLst>
          </p:cNvPr>
          <p:cNvCxnSpPr>
            <a:cxnSpLocks/>
          </p:cNvCxnSpPr>
          <p:nvPr/>
        </p:nvCxnSpPr>
        <p:spPr>
          <a:xfrm>
            <a:off x="8604250" y="4287100"/>
            <a:ext cx="618077" cy="8262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854E37-5FDC-E634-1B8B-A4EDF6C6BD6E}"/>
              </a:ext>
            </a:extLst>
          </p:cNvPr>
          <p:cNvCxnSpPr>
            <a:cxnSpLocks/>
          </p:cNvCxnSpPr>
          <p:nvPr/>
        </p:nvCxnSpPr>
        <p:spPr>
          <a:xfrm>
            <a:off x="9038189" y="1860565"/>
            <a:ext cx="0" cy="35299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Not Equal 76">
            <a:extLst>
              <a:ext uri="{FF2B5EF4-FFF2-40B4-BE49-F238E27FC236}">
                <a16:creationId xmlns:a16="http://schemas.microsoft.com/office/drawing/2014/main" id="{221C17FA-5C75-6950-288B-1D4294FAE2A8}"/>
              </a:ext>
            </a:extLst>
          </p:cNvPr>
          <p:cNvSpPr/>
          <p:nvPr/>
        </p:nvSpPr>
        <p:spPr>
          <a:xfrm>
            <a:off x="9242205" y="5561840"/>
            <a:ext cx="498143" cy="304786"/>
          </a:xfrm>
          <a:prstGeom prst="mathNotEqual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A294136-8881-B3FC-C184-4FBCA80B5639}"/>
              </a:ext>
            </a:extLst>
          </p:cNvPr>
          <p:cNvSpPr txBox="1"/>
          <p:nvPr/>
        </p:nvSpPr>
        <p:spPr>
          <a:xfrm>
            <a:off x="9715465" y="5558849"/>
            <a:ext cx="174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Dissimilar Semantic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7BE5FDD-0370-82C6-0B9B-1058EC305C42}"/>
              </a:ext>
            </a:extLst>
          </p:cNvPr>
          <p:cNvGrpSpPr/>
          <p:nvPr/>
        </p:nvGrpSpPr>
        <p:grpSpPr>
          <a:xfrm>
            <a:off x="9222327" y="5543089"/>
            <a:ext cx="2016034" cy="369331"/>
            <a:chOff x="10711652" y="5516414"/>
            <a:chExt cx="2016034" cy="369331"/>
          </a:xfrm>
        </p:grpSpPr>
        <p:sp>
          <p:nvSpPr>
            <p:cNvPr id="79" name="Equal 78">
              <a:extLst>
                <a:ext uri="{FF2B5EF4-FFF2-40B4-BE49-F238E27FC236}">
                  <a16:creationId xmlns:a16="http://schemas.microsoft.com/office/drawing/2014/main" id="{83A261EC-A59B-CF17-5C4F-9E382EB6166D}"/>
                </a:ext>
              </a:extLst>
            </p:cNvPr>
            <p:cNvSpPr/>
            <p:nvPr/>
          </p:nvSpPr>
          <p:spPr>
            <a:xfrm>
              <a:off x="10711652" y="5516414"/>
              <a:ext cx="532541" cy="369331"/>
            </a:xfrm>
            <a:prstGeom prst="mathEqual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902CF7B-D6DE-06D2-D535-49CC143A1E2A}"/>
                </a:ext>
              </a:extLst>
            </p:cNvPr>
            <p:cNvSpPr txBox="1"/>
            <p:nvPr/>
          </p:nvSpPr>
          <p:spPr>
            <a:xfrm>
              <a:off x="11222146" y="5547744"/>
              <a:ext cx="1505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accent6">
                      <a:lumMod val="75000"/>
                    </a:schemeClr>
                  </a:solidFill>
                </a:rPr>
                <a:t>Similar Semantic</a:t>
              </a:r>
            </a:p>
          </p:txBody>
        </p:sp>
      </p:grp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9692F46C-A50E-8F73-A3E0-4F6F05DAEBBA}"/>
              </a:ext>
            </a:extLst>
          </p:cNvPr>
          <p:cNvCxnSpPr>
            <a:cxnSpLocks/>
            <a:stCxn id="78" idx="3"/>
            <a:endCxn id="38" idx="3"/>
          </p:cNvCxnSpPr>
          <p:nvPr/>
        </p:nvCxnSpPr>
        <p:spPr>
          <a:xfrm flipH="1" flipV="1">
            <a:off x="11012413" y="1667703"/>
            <a:ext cx="447440" cy="4045035"/>
          </a:xfrm>
          <a:prstGeom prst="curvedConnector3">
            <a:avLst>
              <a:gd name="adj1" fmla="val -51091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Graphic 88" descr="Zoom out with solid fill">
            <a:extLst>
              <a:ext uri="{FF2B5EF4-FFF2-40B4-BE49-F238E27FC236}">
                <a16:creationId xmlns:a16="http://schemas.microsoft.com/office/drawing/2014/main" id="{F42AADC2-7027-064A-0049-402946A18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5828" y="3499457"/>
            <a:ext cx="602849" cy="602849"/>
          </a:xfrm>
          <a:prstGeom prst="rect">
            <a:avLst/>
          </a:prstGeom>
        </p:spPr>
      </p:pic>
      <p:sp>
        <p:nvSpPr>
          <p:cNvPr id="90" name="Left Arrow 89">
            <a:extLst>
              <a:ext uri="{FF2B5EF4-FFF2-40B4-BE49-F238E27FC236}">
                <a16:creationId xmlns:a16="http://schemas.microsoft.com/office/drawing/2014/main" id="{B2D60585-841F-48DE-0EC4-3E3558D4CF71}"/>
              </a:ext>
            </a:extLst>
          </p:cNvPr>
          <p:cNvSpPr/>
          <p:nvPr/>
        </p:nvSpPr>
        <p:spPr>
          <a:xfrm>
            <a:off x="6381538" y="3975804"/>
            <a:ext cx="1439133" cy="285324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B8C8221-6DDC-9F7A-6FA9-00828636D40E}"/>
              </a:ext>
            </a:extLst>
          </p:cNvPr>
          <p:cNvSpPr txBox="1"/>
          <p:nvPr/>
        </p:nvSpPr>
        <p:spPr>
          <a:xfrm rot="5400000">
            <a:off x="10641108" y="3532064"/>
            <a:ext cx="1743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Repeat Modification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586A3-0000-C539-EBFD-014DDD81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4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162144-5EF3-EB17-BA40-BBFB41DE12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919" y="2962841"/>
            <a:ext cx="5705881" cy="22990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9F7AE3C-3F4A-E6AA-3D57-041E08E76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4918" y="2959795"/>
            <a:ext cx="5705881" cy="229907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12589AB-2CB4-C6FF-33C4-C65DC6C78D01}"/>
              </a:ext>
            </a:extLst>
          </p:cNvPr>
          <p:cNvSpPr/>
          <p:nvPr/>
        </p:nvSpPr>
        <p:spPr>
          <a:xfrm flipV="1">
            <a:off x="4962400" y="4706204"/>
            <a:ext cx="1095876" cy="507366"/>
          </a:xfrm>
          <a:custGeom>
            <a:avLst/>
            <a:gdLst>
              <a:gd name="connsiteX0" fmla="*/ 0 w 1095876"/>
              <a:gd name="connsiteY0" fmla="*/ 253683 h 507366"/>
              <a:gd name="connsiteX1" fmla="*/ 547938 w 1095876"/>
              <a:gd name="connsiteY1" fmla="*/ 0 h 507366"/>
              <a:gd name="connsiteX2" fmla="*/ 1095876 w 1095876"/>
              <a:gd name="connsiteY2" fmla="*/ 253683 h 507366"/>
              <a:gd name="connsiteX3" fmla="*/ 547938 w 1095876"/>
              <a:gd name="connsiteY3" fmla="*/ 507366 h 507366"/>
              <a:gd name="connsiteX4" fmla="*/ 0 w 1095876"/>
              <a:gd name="connsiteY4" fmla="*/ 253683 h 5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76" h="507366" extrusionOk="0">
                <a:moveTo>
                  <a:pt x="0" y="253683"/>
                </a:moveTo>
                <a:cubicBezTo>
                  <a:pt x="-21000" y="100625"/>
                  <a:pt x="200277" y="16906"/>
                  <a:pt x="547938" y="0"/>
                </a:cubicBezTo>
                <a:cubicBezTo>
                  <a:pt x="858362" y="1643"/>
                  <a:pt x="1064487" y="114576"/>
                  <a:pt x="1095876" y="253683"/>
                </a:cubicBezTo>
                <a:cubicBezTo>
                  <a:pt x="1073737" y="415408"/>
                  <a:pt x="845296" y="536441"/>
                  <a:pt x="547938" y="507366"/>
                </a:cubicBezTo>
                <a:cubicBezTo>
                  <a:pt x="233565" y="500935"/>
                  <a:pt x="7905" y="397565"/>
                  <a:pt x="0" y="253683"/>
                </a:cubicBezTo>
                <a:close/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8B9197E-0E50-5272-7A99-1B44A66208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2742" y="2952769"/>
            <a:ext cx="5705881" cy="2299073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92D33E-4DC8-6EC2-71BA-39E1EECCC7C1}"/>
              </a:ext>
            </a:extLst>
          </p:cNvPr>
          <p:cNvSpPr/>
          <p:nvPr/>
        </p:nvSpPr>
        <p:spPr>
          <a:xfrm>
            <a:off x="742124" y="3694846"/>
            <a:ext cx="1845953" cy="327224"/>
          </a:xfrm>
          <a:custGeom>
            <a:avLst/>
            <a:gdLst>
              <a:gd name="connsiteX0" fmla="*/ 0 w 1845953"/>
              <a:gd name="connsiteY0" fmla="*/ 54538 h 327224"/>
              <a:gd name="connsiteX1" fmla="*/ 54538 w 1845953"/>
              <a:gd name="connsiteY1" fmla="*/ 0 h 327224"/>
              <a:gd name="connsiteX2" fmla="*/ 668235 w 1845953"/>
              <a:gd name="connsiteY2" fmla="*/ 0 h 327224"/>
              <a:gd name="connsiteX3" fmla="*/ 1229825 w 1845953"/>
              <a:gd name="connsiteY3" fmla="*/ 0 h 327224"/>
              <a:gd name="connsiteX4" fmla="*/ 1791415 w 1845953"/>
              <a:gd name="connsiteY4" fmla="*/ 0 h 327224"/>
              <a:gd name="connsiteX5" fmla="*/ 1845953 w 1845953"/>
              <a:gd name="connsiteY5" fmla="*/ 54538 h 327224"/>
              <a:gd name="connsiteX6" fmla="*/ 1845953 w 1845953"/>
              <a:gd name="connsiteY6" fmla="*/ 272686 h 327224"/>
              <a:gd name="connsiteX7" fmla="*/ 1791415 w 1845953"/>
              <a:gd name="connsiteY7" fmla="*/ 327224 h 327224"/>
              <a:gd name="connsiteX8" fmla="*/ 1247194 w 1845953"/>
              <a:gd name="connsiteY8" fmla="*/ 327224 h 327224"/>
              <a:gd name="connsiteX9" fmla="*/ 668235 w 1845953"/>
              <a:gd name="connsiteY9" fmla="*/ 327224 h 327224"/>
              <a:gd name="connsiteX10" fmla="*/ 54538 w 1845953"/>
              <a:gd name="connsiteY10" fmla="*/ 327224 h 327224"/>
              <a:gd name="connsiteX11" fmla="*/ 0 w 1845953"/>
              <a:gd name="connsiteY11" fmla="*/ 272686 h 327224"/>
              <a:gd name="connsiteX12" fmla="*/ 0 w 1845953"/>
              <a:gd name="connsiteY12" fmla="*/ 54538 h 32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5953" h="327224" extrusionOk="0">
                <a:moveTo>
                  <a:pt x="0" y="54538"/>
                </a:moveTo>
                <a:cubicBezTo>
                  <a:pt x="-1394" y="23557"/>
                  <a:pt x="23618" y="300"/>
                  <a:pt x="54538" y="0"/>
                </a:cubicBezTo>
                <a:cubicBezTo>
                  <a:pt x="296007" y="-26585"/>
                  <a:pt x="432617" y="22481"/>
                  <a:pt x="668235" y="0"/>
                </a:cubicBezTo>
                <a:cubicBezTo>
                  <a:pt x="903853" y="-22481"/>
                  <a:pt x="1077751" y="21244"/>
                  <a:pt x="1229825" y="0"/>
                </a:cubicBezTo>
                <a:cubicBezTo>
                  <a:pt x="1381899" y="-21244"/>
                  <a:pt x="1586319" y="-18471"/>
                  <a:pt x="1791415" y="0"/>
                </a:cubicBezTo>
                <a:cubicBezTo>
                  <a:pt x="1820482" y="-3394"/>
                  <a:pt x="1846634" y="21897"/>
                  <a:pt x="1845953" y="54538"/>
                </a:cubicBezTo>
                <a:cubicBezTo>
                  <a:pt x="1844494" y="131105"/>
                  <a:pt x="1845361" y="216294"/>
                  <a:pt x="1845953" y="272686"/>
                </a:cubicBezTo>
                <a:cubicBezTo>
                  <a:pt x="1845228" y="295892"/>
                  <a:pt x="1820446" y="328739"/>
                  <a:pt x="1791415" y="327224"/>
                </a:cubicBezTo>
                <a:cubicBezTo>
                  <a:pt x="1584629" y="313639"/>
                  <a:pt x="1502536" y="308990"/>
                  <a:pt x="1247194" y="327224"/>
                </a:cubicBezTo>
                <a:cubicBezTo>
                  <a:pt x="991852" y="345458"/>
                  <a:pt x="798123" y="355679"/>
                  <a:pt x="668235" y="327224"/>
                </a:cubicBezTo>
                <a:cubicBezTo>
                  <a:pt x="538347" y="298769"/>
                  <a:pt x="241449" y="318088"/>
                  <a:pt x="54538" y="327224"/>
                </a:cubicBezTo>
                <a:cubicBezTo>
                  <a:pt x="27020" y="324652"/>
                  <a:pt x="5920" y="298990"/>
                  <a:pt x="0" y="272686"/>
                </a:cubicBezTo>
                <a:cubicBezTo>
                  <a:pt x="-5597" y="178304"/>
                  <a:pt x="1274" y="161480"/>
                  <a:pt x="0" y="5453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4CCD56-38BA-6277-007E-0B75A2CDAE18}"/>
              </a:ext>
            </a:extLst>
          </p:cNvPr>
          <p:cNvSpPr txBox="1">
            <a:spLocks/>
          </p:cNvSpPr>
          <p:nvPr/>
        </p:nvSpPr>
        <p:spPr>
          <a:xfrm>
            <a:off x="672742" y="1483037"/>
            <a:ext cx="5720156" cy="12579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Adversarial Prompt: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 prompt that can bypass the safety filter.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 prompt that can generate image with target (NSFW) visual semantic.  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E9D796AA-DC9D-EF67-55A6-2156A025C214}"/>
              </a:ext>
            </a:extLst>
          </p:cNvPr>
          <p:cNvCxnSpPr>
            <a:cxnSpLocks/>
            <a:stCxn id="12" idx="1"/>
            <a:endCxn id="13" idx="1"/>
          </p:cNvCxnSpPr>
          <p:nvPr/>
        </p:nvCxnSpPr>
        <p:spPr>
          <a:xfrm rot="10800000">
            <a:off x="672742" y="2112014"/>
            <a:ext cx="69382" cy="1746445"/>
          </a:xfrm>
          <a:prstGeom prst="curvedConnector3">
            <a:avLst>
              <a:gd name="adj1" fmla="val 42948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61EF9E6-63E6-FE74-6CFF-555AA7353E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801" y="2951245"/>
                <a:ext cx="5720156" cy="22990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200" b="1"/>
                  <a:t>Existing Work: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/>
                  <a:t>Manual approach</a:t>
                </a:r>
                <a:r>
                  <a:rPr lang="en-US" sz="2000" baseline="30000"/>
                  <a:t>[1,</a:t>
                </a:r>
                <a:r>
                  <a:rPr lang="en-US" sz="2000"/>
                  <a:t> </a:t>
                </a:r>
                <a:r>
                  <a:rPr lang="en-US" sz="2000" baseline="30000"/>
                  <a:t>2]</a:t>
                </a:r>
                <a:r>
                  <a:rPr lang="en-US" sz="2000"/>
                  <a:t>: </a:t>
                </a:r>
              </a:p>
              <a:p>
                <a:pPr lvl="1"/>
                <a:r>
                  <a:rPr lang="en-US" sz="1800"/>
                  <a:t>Human efforts</a:t>
                </a:r>
              </a:p>
              <a:p>
                <a:pPr lvl="1"/>
                <a:r>
                  <a:rPr lang="en-US" sz="1800"/>
                  <a:t>Low bypass rate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&lt;50%</m:t>
                    </m:r>
                  </m:oMath>
                </a14:m>
                <a:r>
                  <a:rPr lang="en-US" sz="1800"/>
                  <a:t>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/>
                  <a:t>Optimized approach</a:t>
                </a:r>
                <a:r>
                  <a:rPr lang="en-US" sz="2000" baseline="30000"/>
                  <a:t>[3]</a:t>
                </a:r>
                <a:r>
                  <a:rPr lang="en-US" sz="2000"/>
                  <a:t>: </a:t>
                </a:r>
              </a:p>
              <a:p>
                <a:pPr lvl="1"/>
                <a:r>
                  <a:rPr lang="en-US" sz="1800"/>
                  <a:t>Huge number of queries (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5000</m:t>
                    </m:r>
                  </m:oMath>
                </a14:m>
                <a:r>
                  <a:rPr lang="en-US" sz="1800"/>
                  <a:t>)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61EF9E6-63E6-FE74-6CFF-555AA7353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01" y="2951245"/>
                <a:ext cx="5720156" cy="2299074"/>
              </a:xfrm>
              <a:prstGeom prst="rect">
                <a:avLst/>
              </a:prstGeom>
              <a:blipFill>
                <a:blip r:embed="rId17"/>
                <a:stretch>
                  <a:fillRect l="-1327" t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EC18F3F-E792-057E-B381-5D623476D5E1}"/>
              </a:ext>
            </a:extLst>
          </p:cNvPr>
          <p:cNvSpPr txBox="1"/>
          <p:nvPr/>
        </p:nvSpPr>
        <p:spPr>
          <a:xfrm>
            <a:off x="6891528" y="6198003"/>
            <a:ext cx="422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Safety Filter Deployed in Stable Diffusion</a:t>
            </a:r>
            <a:endParaRPr lang="en-US"/>
          </a:p>
        </p:txBody>
      </p:sp>
      <p:pic>
        <p:nvPicPr>
          <p:cNvPr id="14" name="Content Placeholder 14" descr="A diagram of a flowchart&#10;&#10;Description automatically generated">
            <a:extLst>
              <a:ext uri="{FF2B5EF4-FFF2-40B4-BE49-F238E27FC236}">
                <a16:creationId xmlns:a16="http://schemas.microsoft.com/office/drawing/2014/main" id="{A19E0C98-EB85-46C1-43C0-4B745455CD5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0611"/>
          <a:stretch/>
        </p:blipFill>
        <p:spPr>
          <a:xfrm>
            <a:off x="7513904" y="1416019"/>
            <a:ext cx="2848034" cy="465083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EBFDE02-8FB0-1C6C-58F5-C84C2364F3CC}"/>
              </a:ext>
            </a:extLst>
          </p:cNvPr>
          <p:cNvSpPr txBox="1">
            <a:spLocks/>
          </p:cNvSpPr>
          <p:nvPr/>
        </p:nvSpPr>
        <p:spPr>
          <a:xfrm>
            <a:off x="1120823" y="2493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Existing Safety Filters: Can Be Bypassed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94BDAB-5206-D89A-134C-FFE25FA1AB63}"/>
              </a:ext>
            </a:extLst>
          </p:cNvPr>
          <p:cNvSpPr txBox="1"/>
          <p:nvPr/>
        </p:nvSpPr>
        <p:spPr>
          <a:xfrm>
            <a:off x="605520" y="5490302"/>
            <a:ext cx="5827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[1] Qu et al. “Unsafe diffusion: On the generation of unsafe images and hateful memes from text-to-image model”</a:t>
            </a:r>
          </a:p>
          <a:p>
            <a:r>
              <a:rPr lang="en-US" sz="1200">
                <a:highlight>
                  <a:srgbClr val="FFFFFF"/>
                </a:highlight>
                <a:latin typeface="Arial" panose="020B0604020202020204" pitchFamily="34" charset="0"/>
              </a:rPr>
              <a:t>[2] Rando et al. “Red-teaming the stable diffusion safety filter”</a:t>
            </a:r>
            <a:endParaRPr lang="en-US" sz="1200" b="0" i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1200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[3] Maus et al. “Adversarial prompting for black box foundation models”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52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38"/>
    </mc:Choice>
    <mc:Fallback xmlns="">
      <p:transition spd="slow" advTm="11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33" grpId="0" animBg="1"/>
      <p:bldP spid="33" grpId="1" animBg="1"/>
      <p:bldP spid="38" grpId="0"/>
      <p:bldP spid="39" grpId="0"/>
      <p:bldP spid="39" grpId="1"/>
      <p:bldP spid="45" grpId="0"/>
      <p:bldP spid="45" grpId="1"/>
      <p:bldP spid="51" grpId="0"/>
      <p:bldP spid="51" grpId="1"/>
      <p:bldP spid="55" grpId="0" animBg="1"/>
      <p:bldP spid="55" grpId="1" animBg="1"/>
      <p:bldP spid="55" grpId="2" animBg="1"/>
      <p:bldP spid="56" grpId="0"/>
      <p:bldP spid="56" grpId="1"/>
      <p:bldP spid="56" grpId="2"/>
      <p:bldP spid="61" grpId="0"/>
      <p:bldP spid="61" grpId="1"/>
      <p:bldP spid="61" grpId="2"/>
      <p:bldP spid="77" grpId="0" animBg="1"/>
      <p:bldP spid="77" grpId="1" animBg="1"/>
      <p:bldP spid="78" grpId="0"/>
      <p:bldP spid="78" grpId="1"/>
      <p:bldP spid="90" grpId="0" animBg="1"/>
      <p:bldP spid="98" grpId="0"/>
      <p:bldP spid="98" grpId="1"/>
      <p:bldP spid="11" grpId="0" animBg="1"/>
      <p:bldP spid="12" grpId="0" animBg="1"/>
      <p:bldP spid="13" grpId="0" animBg="1"/>
      <p:bldP spid="4" grpId="0" animBg="1"/>
      <p:bldP spid="9" grpId="0"/>
      <p:bldP spid="9" grpId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4C50C-D144-3C52-94BD-812603FD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SneakyPrompt</a:t>
            </a:r>
            <a:r>
              <a:rPr lang="en-US"/>
              <a:t> </a:t>
            </a:r>
            <a:br>
              <a:rPr lang="en-US"/>
            </a:br>
            <a:r>
              <a:rPr lang="en-US" sz="3200"/>
              <a:t>Automatic Adversarial Prompt Search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6B35E-54E6-0856-1E01-CE28257A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3357"/>
            <a:ext cx="10515600" cy="174248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/>
              <a:t>Two Objectives: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/>
              <a:t>Reward if bypass: maximize the semantic similarity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/>
              <a:t>Penalty if refused: minimize the number of queries </a:t>
            </a:r>
          </a:p>
          <a:p>
            <a:pPr lvl="1" algn="just"/>
            <a:endParaRPr lang="en-US" sz="2800" i="1"/>
          </a:p>
          <a:p>
            <a:pPr algn="just"/>
            <a:endParaRPr lang="en-US" sz="3200" b="1"/>
          </a:p>
          <a:p>
            <a:pPr marL="0" indent="0" algn="just">
              <a:buNone/>
            </a:pPr>
            <a:endParaRPr lang="en-US" sz="3200" b="1"/>
          </a:p>
          <a:p>
            <a:pPr marL="0" indent="0" algn="just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70F68-5239-EEEF-813E-9A73A473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D51D03-65DB-227D-83DE-01338CEA7435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err="1"/>
              <a:t>SneakyPrompt</a:t>
            </a:r>
            <a:r>
              <a:rPr lang="en-US"/>
              <a:t> </a:t>
            </a:r>
            <a:endParaRPr lang="en-US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0919AF-A4A8-6160-8F66-F527AE34580E}"/>
              </a:ext>
            </a:extLst>
          </p:cNvPr>
          <p:cNvGrpSpPr/>
          <p:nvPr/>
        </p:nvGrpSpPr>
        <p:grpSpPr>
          <a:xfrm>
            <a:off x="6183971" y="1575175"/>
            <a:ext cx="6159645" cy="1305395"/>
            <a:chOff x="5873328" y="5338825"/>
            <a:chExt cx="6159645" cy="1151708"/>
          </a:xfrm>
        </p:grpSpPr>
        <p:pic>
          <p:nvPicPr>
            <p:cNvPr id="7" name="Content Placeholder 21" descr="A dog lying on a couch&#10;&#10;Description automatically generated">
              <a:extLst>
                <a:ext uri="{FF2B5EF4-FFF2-40B4-BE49-F238E27FC236}">
                  <a16:creationId xmlns:a16="http://schemas.microsoft.com/office/drawing/2014/main" id="{8FE270E1-DE42-D538-EF1C-AE9841EAC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9914" y="6017791"/>
              <a:ext cx="592514" cy="4727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83C5E0-080A-4B05-468B-9C14A0C2A2AE}"/>
                </a:ext>
              </a:extLst>
            </p:cNvPr>
            <p:cNvSpPr txBox="1"/>
            <p:nvPr/>
          </p:nvSpPr>
          <p:spPr>
            <a:xfrm>
              <a:off x="5873328" y="6074523"/>
              <a:ext cx="5149167" cy="35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latin typeface="Comic Sans MS" panose="030F0902030302020204" pitchFamily="66" charset="0"/>
                </a:rPr>
                <a:t> cos </a:t>
              </a:r>
              <a:r>
                <a:rPr lang="en-US" sz="2000">
                  <a:latin typeface="Comic Sans MS" panose="030F0902030302020204" pitchFamily="66" charset="0"/>
                </a:rPr>
                <a:t>(         , “A</a:t>
              </a:r>
              <a:r>
                <a:rPr lang="en-US" sz="2000">
                  <a:solidFill>
                    <a:srgbClr val="C00000"/>
                  </a:solidFill>
                  <a:latin typeface="Comic Sans MS" panose="030F0902030302020204" pitchFamily="66" charset="0"/>
                </a:rPr>
                <a:t> dog </a:t>
              </a:r>
              <a:r>
                <a:rPr lang="en-US" sz="2000">
                  <a:latin typeface="Comic Sans MS" panose="030F0902030302020204" pitchFamily="66" charset="0"/>
                </a:rPr>
                <a:t>on a sofa”)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7423BA-6F38-5969-33FB-A3FE3330D149}"/>
                </a:ext>
              </a:extLst>
            </p:cNvPr>
            <p:cNvSpPr txBox="1"/>
            <p:nvPr/>
          </p:nvSpPr>
          <p:spPr>
            <a:xfrm>
              <a:off x="5936973" y="5338825"/>
              <a:ext cx="6096000" cy="34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Comic Sans MS" panose="030F0902030302020204" pitchFamily="66" charset="0"/>
                </a:rPr>
                <a:t>“A</a:t>
              </a:r>
              <a:r>
                <a:rPr lang="en-US" sz="2000">
                  <a:solidFill>
                    <a:srgbClr val="C00000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200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Comic Sans MS" panose="030F0902030302020204" pitchFamily="66" charset="0"/>
                </a:rPr>
                <a:t>lcgrfy</a:t>
              </a:r>
              <a:r>
                <a:rPr 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2000">
                  <a:latin typeface="Comic Sans MS" panose="030F0902030302020204" pitchFamily="66" charset="0"/>
                </a:rPr>
                <a:t>on a sofa”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51BD2A-6DB8-3D00-F526-07B7E0DD2672}"/>
                </a:ext>
              </a:extLst>
            </p:cNvPr>
            <p:cNvCxnSpPr/>
            <p:nvPr/>
          </p:nvCxnSpPr>
          <p:spPr>
            <a:xfrm>
              <a:off x="6864416" y="5677670"/>
              <a:ext cx="0" cy="3123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7AE899-B333-563C-FE81-D2421C47795F}"/>
                </a:ext>
              </a:extLst>
            </p:cNvPr>
            <p:cNvSpPr txBox="1"/>
            <p:nvPr/>
          </p:nvSpPr>
          <p:spPr>
            <a:xfrm>
              <a:off x="6978872" y="5638207"/>
              <a:ext cx="1649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/>
                <a:t>generated image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1E94F5-9F95-C617-AD18-B8209E513D7B}"/>
              </a:ext>
            </a:extLst>
          </p:cNvPr>
          <p:cNvGrpSpPr/>
          <p:nvPr/>
        </p:nvGrpSpPr>
        <p:grpSpPr>
          <a:xfrm>
            <a:off x="9475037" y="4278166"/>
            <a:ext cx="1712327" cy="1255889"/>
            <a:chOff x="7482607" y="4896285"/>
            <a:chExt cx="1712327" cy="1255889"/>
          </a:xfrm>
        </p:grpSpPr>
        <p:pic>
          <p:nvPicPr>
            <p:cNvPr id="15" name="Graphic 14" descr="Upstairs with solid fill">
              <a:extLst>
                <a:ext uri="{FF2B5EF4-FFF2-40B4-BE49-F238E27FC236}">
                  <a16:creationId xmlns:a16="http://schemas.microsoft.com/office/drawing/2014/main" id="{B810C568-2212-582F-0028-485C4373A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51764" y="5022920"/>
              <a:ext cx="721816" cy="72181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AA172F-3CED-0411-412B-4D7457237E85}"/>
                </a:ext>
              </a:extLst>
            </p:cNvPr>
            <p:cNvSpPr txBox="1"/>
            <p:nvPr/>
          </p:nvSpPr>
          <p:spPr>
            <a:xfrm>
              <a:off x="8080526" y="5813620"/>
              <a:ext cx="1114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Comic Sans MS" panose="030F0902030302020204" pitchFamily="66" charset="0"/>
                </a:rPr>
                <a:t># queries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937483-CB0F-4062-D2CA-1AEF6E52F003}"/>
                </a:ext>
              </a:extLst>
            </p:cNvPr>
            <p:cNvSpPr txBox="1"/>
            <p:nvPr/>
          </p:nvSpPr>
          <p:spPr>
            <a:xfrm rot="16200000">
              <a:off x="7579109" y="5248881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Comic Sans MS" panose="030F0902030302020204" pitchFamily="66" charset="0"/>
                </a:rPr>
                <a:t>penalty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DD209D1-1ECC-1A16-DFAC-4647F8CD7F8C}"/>
                </a:ext>
              </a:extLst>
            </p:cNvPr>
            <p:cNvCxnSpPr/>
            <p:nvPr/>
          </p:nvCxnSpPr>
          <p:spPr>
            <a:xfrm flipV="1">
              <a:off x="8187769" y="4896285"/>
              <a:ext cx="0" cy="96125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322B1A0-843C-CA8E-8A60-EA377E8C2F62}"/>
                </a:ext>
              </a:extLst>
            </p:cNvPr>
            <p:cNvCxnSpPr/>
            <p:nvPr/>
          </p:nvCxnSpPr>
          <p:spPr>
            <a:xfrm>
              <a:off x="8187769" y="5857542"/>
              <a:ext cx="10071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07FD8B-821D-88A9-E357-8D81FCAE7EED}"/>
                </a:ext>
              </a:extLst>
            </p:cNvPr>
            <p:cNvSpPr txBox="1"/>
            <p:nvPr/>
          </p:nvSpPr>
          <p:spPr>
            <a:xfrm>
              <a:off x="7482607" y="5294087"/>
              <a:ext cx="424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>
                <a:latin typeface="Comic Sans MS" panose="030F0902030302020204" pitchFamily="66" charset="0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E33D29-A31D-0500-78F4-35D6987E6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293140"/>
              </p:ext>
            </p:extLst>
          </p:nvPr>
        </p:nvGraphicFramePr>
        <p:xfrm>
          <a:off x="6103499" y="4175749"/>
          <a:ext cx="3389244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94622">
                  <a:extLst>
                    <a:ext uri="{9D8B030D-6E8A-4147-A177-3AD203B41FA5}">
                      <a16:colId xmlns:a16="http://schemas.microsoft.com/office/drawing/2014/main" val="438499514"/>
                    </a:ext>
                  </a:extLst>
                </a:gridCol>
                <a:gridCol w="1694622">
                  <a:extLst>
                    <a:ext uri="{9D8B030D-6E8A-4147-A177-3AD203B41FA5}">
                      <a16:colId xmlns:a16="http://schemas.microsoft.com/office/drawing/2014/main" val="2384928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305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1024x1024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$0.020 /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65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512x512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$0.018 /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74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$0.016 /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664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A4695CF-AEA6-0A9F-3D75-63A9B813ED08}"/>
              </a:ext>
            </a:extLst>
          </p:cNvPr>
          <p:cNvSpPr txBox="1"/>
          <p:nvPr/>
        </p:nvSpPr>
        <p:spPr>
          <a:xfrm>
            <a:off x="6934166" y="5659109"/>
            <a:ext cx="1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DALL</a:t>
            </a:r>
            <a:r>
              <a:rPr lang="en-US">
                <a:highlight>
                  <a:srgbClr val="FFFFFF"/>
                </a:highlight>
              </a:rPr>
              <a:t>·E</a:t>
            </a:r>
            <a:r>
              <a:rPr lang="en-US"/>
              <a:t> 2 Pricing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9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62"/>
    </mc:Choice>
    <mc:Fallback xmlns="">
      <p:transition spd="slow" advTm="5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9F492AEF-AC56-9B70-0C6A-EA8C14FEB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F3B30-E24B-E2EC-87CF-65EF45A2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How does </a:t>
            </a:r>
            <a:r>
              <a:rPr lang="en-US" err="1"/>
              <a:t>SneakyPrompt</a:t>
            </a:r>
            <a:r>
              <a:rPr lang="en-US"/>
              <a:t> work?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87006D55-140A-A0F8-1037-FC42AC21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D4FDEB8-9786-A239-57BA-3892835EC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5CBA4E31-0295-CC03-3F85-BEE6A89B5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3081EF3-B226-D2B3-FDB2-D5D3EE66B8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3EEE062-4FB4-A59C-F6B1-BC29A17DD4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1D42E0F-C42A-629F-7275-A23019AD11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F161201-BCA9-BC52-8906-D529F41910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A2CD724-FD26-FA40-8E6E-0871D10666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5CF0B32-1C3D-2C36-DECA-52D7C34446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D8E5E8-BB80-11AF-A6B2-7611F8FC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8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37"/>
    </mc:Choice>
    <mc:Fallback xmlns="">
      <p:transition spd="slow" advTm="8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a cat and a dog&#10;&#10;Description automatically generated">
            <a:extLst>
              <a:ext uri="{FF2B5EF4-FFF2-40B4-BE49-F238E27FC236}">
                <a16:creationId xmlns:a16="http://schemas.microsoft.com/office/drawing/2014/main" id="{DC35074B-9BA4-F17C-806F-57357338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64133"/>
            <a:ext cx="10247142" cy="3329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E7E5A-FE2C-8FB3-7E09-E1468EAF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can </a:t>
            </a:r>
            <a:r>
              <a:rPr lang="en-US" err="1"/>
              <a:t>SneakyPrompt</a:t>
            </a:r>
            <a:r>
              <a:rPr lang="en-US"/>
              <a:t>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C6D4E-FAA0-4C4A-8C59-7272E46E548E}"/>
              </a:ext>
            </a:extLst>
          </p:cNvPr>
          <p:cNvSpPr txBox="1"/>
          <p:nvPr/>
        </p:nvSpPr>
        <p:spPr>
          <a:xfrm>
            <a:off x="838200" y="5463498"/>
            <a:ext cx="772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*Dog/Cat examples for illustration. An external dog/cat detector has been added as a ‘safety filter’.</a:t>
            </a:r>
          </a:p>
          <a:p>
            <a:r>
              <a:rPr lang="en-US" sz="1400"/>
              <a:t>*NSFW examples can be found in paper Appendix with password protection.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A2C15-B5EF-8416-8966-196CF910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06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2"/>
    </mc:Choice>
    <mc:Fallback xmlns="">
      <p:transition spd="slow" advTm="6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D797-5785-CB50-F1DA-4D5E31A1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Quantitative Evaluation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588963-917D-A710-263A-EA65067EE45A}"/>
              </a:ext>
            </a:extLst>
          </p:cNvPr>
          <p:cNvSpPr/>
          <p:nvPr/>
        </p:nvSpPr>
        <p:spPr>
          <a:xfrm>
            <a:off x="6856170" y="2732333"/>
            <a:ext cx="1122828" cy="1888797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8ECAFD9-BD0D-6A90-4A44-FA9EE0402C1F}"/>
              </a:ext>
            </a:extLst>
          </p:cNvPr>
          <p:cNvSpPr/>
          <p:nvPr/>
        </p:nvSpPr>
        <p:spPr>
          <a:xfrm>
            <a:off x="10448276" y="2763146"/>
            <a:ext cx="1170513" cy="182717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A9BE6F-E08F-B2F8-8BF1-23751CA74659}"/>
              </a:ext>
            </a:extLst>
          </p:cNvPr>
          <p:cNvSpPr txBox="1"/>
          <p:nvPr/>
        </p:nvSpPr>
        <p:spPr>
          <a:xfrm>
            <a:off x="6683980" y="1364063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AVG: 96.37%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B9979-F3F6-9AB2-95F6-FECFE42081B2}"/>
              </a:ext>
            </a:extLst>
          </p:cNvPr>
          <p:cNvSpPr txBox="1"/>
          <p:nvPr/>
        </p:nvSpPr>
        <p:spPr>
          <a:xfrm>
            <a:off x="10318386" y="1364063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AVG:14.68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E38570-C294-CD5B-FF2F-22A3A18F6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307" y="1687184"/>
            <a:ext cx="11118692" cy="33562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57225-314C-0CCD-815D-98D14290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8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B3DB9C-9ABC-520B-F19D-6C3DE47B0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9207" y="5284670"/>
            <a:ext cx="7279581" cy="791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CDCED-5A2F-3285-54C4-9437F2027CA8}"/>
              </a:ext>
            </a:extLst>
          </p:cNvPr>
          <p:cNvSpPr txBox="1"/>
          <p:nvPr/>
        </p:nvSpPr>
        <p:spPr>
          <a:xfrm>
            <a:off x="505306" y="5041415"/>
            <a:ext cx="1140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*As a reference, FID(target, real) = 113.20 and FID(non-target, real) = 299.06, where target are 1,000 sensitive images generated by Stable Diffusion</a:t>
            </a:r>
          </a:p>
          <a:p>
            <a:r>
              <a:rPr lang="en-US" sz="1400"/>
              <a:t>without safety filters, real are 40,000+ real-world sensitive images, and non-target are 1,000 cat/dog images.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EC6957-656D-BE91-C87E-43F9ACAA1622}"/>
              </a:ext>
            </a:extLst>
          </p:cNvPr>
          <p:cNvSpPr/>
          <p:nvPr/>
        </p:nvSpPr>
        <p:spPr>
          <a:xfrm flipV="1">
            <a:off x="6885618" y="4709196"/>
            <a:ext cx="1063932" cy="26907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3D5E1-F29C-7D65-1261-4246F3F79923}"/>
              </a:ext>
            </a:extLst>
          </p:cNvPr>
          <p:cNvSpPr txBox="1"/>
          <p:nvPr/>
        </p:nvSpPr>
        <p:spPr>
          <a:xfrm>
            <a:off x="1223810" y="5366565"/>
            <a:ext cx="411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Outperform the others against DALLE 2!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9B38389-B62B-8F7A-C94B-AA536B3BA5FC}"/>
              </a:ext>
            </a:extLst>
          </p:cNvPr>
          <p:cNvSpPr/>
          <p:nvPr/>
        </p:nvSpPr>
        <p:spPr>
          <a:xfrm flipV="1">
            <a:off x="10501566" y="4690450"/>
            <a:ext cx="1063932" cy="26907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8F6F8C-C926-4646-F7B9-CF33277621D2}"/>
              </a:ext>
            </a:extLst>
          </p:cNvPr>
          <p:cNvSpPr txBox="1"/>
          <p:nvPr/>
        </p:nvSpPr>
        <p:spPr>
          <a:xfrm>
            <a:off x="7201820" y="498615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&gt;&gt;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6AA25E7-077D-1603-7D32-4D3602A92721}"/>
              </a:ext>
            </a:extLst>
          </p:cNvPr>
          <p:cNvSpPr/>
          <p:nvPr/>
        </p:nvSpPr>
        <p:spPr>
          <a:xfrm flipV="1">
            <a:off x="5532686" y="5785359"/>
            <a:ext cx="6032811" cy="287835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7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30"/>
    </mc:Choice>
    <mc:Fallback xmlns="">
      <p:transition spd="slow" advTm="12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8" grpId="0"/>
      <p:bldP spid="8" grpId="0"/>
      <p:bldP spid="9" grpId="0" animBg="1"/>
      <p:bldP spid="10" grpId="0"/>
      <p:bldP spid="12" grpId="0" animBg="1"/>
      <p:bldP spid="15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ABA57-6301-81E4-38C1-BA967550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Ablation Study: Shadow Text Encoder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B58F5-AF82-6C13-2CAB-43385C73E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9237" y="2307924"/>
            <a:ext cx="11173525" cy="27308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C4737-E0CC-A155-F41A-2C604517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71"/>
    </mc:Choice>
    <mc:Fallback xmlns="">
      <p:transition spd="slow" advTm="9077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|3.9|3.7|6.4|12.2|12.2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1.9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0.6|5.9|4.6|5.5|6.3|4.9|7.1|4.3|2.3|1.6|4.8|5.5|2.6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1|1.7|10.4|9.2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|11.7|6.6|3.6|6.2|11.4|3.8|8.8|1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11.4|38.6|6.3|1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16.6|26.8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3|11.2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630</Words>
  <Application>Microsoft Macintosh PowerPoint</Application>
  <PresentationFormat>Widescreen</PresentationFormat>
  <Paragraphs>124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Cambria Math</vt:lpstr>
      <vt:lpstr>Comic Sans MS</vt:lpstr>
      <vt:lpstr>Office Theme</vt:lpstr>
      <vt:lpstr>SneakyPrompt: Jailbreaking Text-to-image Generative Models</vt:lpstr>
      <vt:lpstr>Text-to-image Generative Model</vt:lpstr>
      <vt:lpstr>Existing Safety Filters</vt:lpstr>
      <vt:lpstr>Existing Safety Filters</vt:lpstr>
      <vt:lpstr>SneakyPrompt  Automatic Adversarial Prompt Search Framework</vt:lpstr>
      <vt:lpstr>How does SneakyPrompt work?</vt:lpstr>
      <vt:lpstr>What can SneakyPrompt do?</vt:lpstr>
      <vt:lpstr>Quantitative Evaluation</vt:lpstr>
      <vt:lpstr>Ablation Study: Shadow Text Encoder</vt:lpstr>
      <vt:lpstr>Ablation Study: Reward Functions</vt:lpstr>
      <vt:lpstr>Ablation Study: Semantic Similarity Threshold 𝛿</vt:lpstr>
      <vt:lpstr>Ablation Study: Search Space Parameter 𝑙</vt:lpstr>
      <vt:lpstr>Explanation of Bypassing</vt:lpstr>
      <vt:lpstr>Responsible Disclosure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SneakyPrompt: Jailbreaking Text-to-image Generative Models</dc:title>
  <dc:creator>Yuchen Yang</dc:creator>
  <cp:lastModifiedBy>Yuchen Yang</cp:lastModifiedBy>
  <cp:revision>4</cp:revision>
  <dcterms:created xsi:type="dcterms:W3CDTF">2024-05-05T15:48:18Z</dcterms:created>
  <dcterms:modified xsi:type="dcterms:W3CDTF">2025-04-24T17:40:52Z</dcterms:modified>
</cp:coreProperties>
</file>